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17.06.2021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17.06.2021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17.06.2021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17.06.2021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17.06.2021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17.06.2021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17.06.2021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17.06.2021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17.06.2021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17.06.2021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17.06.2021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17.06.2021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/>
          <a:lstStyle/>
          <a:p>
            <a:r>
              <a:rPr lang="tr-TR" dirty="0" smtClean="0"/>
              <a:t>2021 YKS ‘ye İlişkin Son Taktikler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51520" y="3933056"/>
            <a:ext cx="8633048" cy="1752600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>
                <a:solidFill>
                  <a:schemeClr val="tx1"/>
                </a:solidFill>
              </a:rPr>
              <a:t>HAYDAR AKÇELİK MESLEKİ VE TEKNİK ANADOLU LİSESİ </a:t>
            </a:r>
          </a:p>
          <a:p>
            <a:endParaRPr lang="tr-TR" dirty="0" smtClean="0">
              <a:solidFill>
                <a:schemeClr val="tx1"/>
              </a:solidFill>
            </a:endParaRPr>
          </a:p>
          <a:p>
            <a:pPr algn="r"/>
            <a:r>
              <a:rPr lang="tr-TR" dirty="0" smtClean="0">
                <a:solidFill>
                  <a:schemeClr val="tx1"/>
                </a:solidFill>
              </a:rPr>
              <a:t>Sultan ÇEBİŞLİ</a:t>
            </a:r>
          </a:p>
          <a:p>
            <a:pPr algn="r"/>
            <a:r>
              <a:rPr lang="tr-TR" dirty="0" smtClean="0">
                <a:solidFill>
                  <a:schemeClr val="tx1"/>
                </a:solidFill>
              </a:rPr>
              <a:t>Okul Psikolojik Danışmanı</a:t>
            </a:r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404664"/>
            <a:ext cx="8640960" cy="64533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i="1" dirty="0" smtClean="0"/>
              <a:t>Sınav Devam Ediyor..</a:t>
            </a:r>
          </a:p>
          <a:p>
            <a:pPr>
              <a:buNone/>
            </a:pPr>
            <a:endParaRPr lang="tr-TR" dirty="0" smtClean="0"/>
          </a:p>
          <a:p>
            <a:pPr>
              <a:lnSpc>
                <a:spcPct val="150000"/>
              </a:lnSpc>
              <a:buNone/>
            </a:pPr>
            <a:r>
              <a:rPr lang="tr-TR" sz="2200" dirty="0" smtClean="0"/>
              <a:t>Sorulardaki olumsuz içerikli kelimeler  ya  daha </a:t>
            </a:r>
            <a:r>
              <a:rPr lang="tr-TR" sz="2200" b="1" dirty="0" smtClean="0"/>
              <a:t>kalın karakterlerle </a:t>
            </a:r>
            <a:r>
              <a:rPr lang="tr-TR" sz="2200" dirty="0" smtClean="0"/>
              <a:t>yazılmış  ya da altı çizili olarak yazılmıştır. Bunlara dikkat ediniz. </a:t>
            </a:r>
          </a:p>
          <a:p>
            <a:pPr>
              <a:lnSpc>
                <a:spcPct val="150000"/>
              </a:lnSpc>
              <a:buNone/>
            </a:pPr>
            <a:r>
              <a:rPr lang="tr-TR" sz="2200" dirty="0" smtClean="0"/>
              <a:t>Soru kitapçığınızı müsvedde olarak kullanabilirsiniz.</a:t>
            </a:r>
          </a:p>
          <a:p>
            <a:pPr>
              <a:lnSpc>
                <a:spcPct val="150000"/>
              </a:lnSpc>
              <a:buNone/>
            </a:pPr>
            <a:r>
              <a:rPr lang="tr-TR" sz="2200" dirty="0" smtClean="0"/>
              <a:t>Cevap şıklarının tamamını okumadan doğruyu bulduğunuzu düşünmeyin. Doğru olduğunu düşündüğünüz cevaptan daha doğru bir cevap alttaki şıklarda olabilir. </a:t>
            </a:r>
            <a:r>
              <a:rPr lang="tr-TR" sz="2200" b="1" dirty="0" smtClean="0"/>
              <a:t>Tüm şıkları okuyunuz</a:t>
            </a:r>
            <a:r>
              <a:rPr lang="tr-TR" sz="2200" dirty="0" smtClean="0"/>
              <a:t>. </a:t>
            </a:r>
          </a:p>
          <a:p>
            <a:pPr>
              <a:lnSpc>
                <a:spcPct val="150000"/>
              </a:lnSpc>
              <a:buNone/>
            </a:pPr>
            <a:r>
              <a:rPr lang="tr-TR" sz="2200" b="1" dirty="0" smtClean="0">
                <a:solidFill>
                  <a:srgbClr val="C00000"/>
                </a:solidFill>
              </a:rPr>
              <a:t>Bilmediğiniz soruyu boş bırakınız , 4 yanlışın bir doğruyu götürdüğünü asla unutmayınız </a:t>
            </a:r>
            <a:r>
              <a:rPr lang="tr-TR" sz="2600" b="1" dirty="0" smtClean="0">
                <a:solidFill>
                  <a:srgbClr val="C00000"/>
                </a:solidFill>
              </a:rPr>
              <a:t>!! </a:t>
            </a:r>
            <a:endParaRPr lang="tr-TR" sz="2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692696"/>
            <a:ext cx="843528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i="1" dirty="0" smtClean="0"/>
              <a:t>Kodlama ve Zaman Yönetimi ..</a:t>
            </a:r>
          </a:p>
          <a:p>
            <a:pPr>
              <a:buNone/>
            </a:pPr>
            <a:endParaRPr lang="tr-TR" dirty="0" smtClean="0"/>
          </a:p>
          <a:p>
            <a:pPr>
              <a:lnSpc>
                <a:spcPct val="150000"/>
              </a:lnSpc>
              <a:buNone/>
            </a:pPr>
            <a:r>
              <a:rPr lang="tr-TR" sz="2600" dirty="0" smtClean="0"/>
              <a:t>Kodlama için ek süre </a:t>
            </a:r>
            <a:r>
              <a:rPr lang="tr-TR" sz="2600" b="1" dirty="0" smtClean="0"/>
              <a:t>verilmeyecektir. </a:t>
            </a:r>
            <a:r>
              <a:rPr lang="tr-TR" sz="2600" dirty="0" smtClean="0"/>
              <a:t>Bu nedenle kodlamayı en sona bırakmayınız . </a:t>
            </a:r>
          </a:p>
          <a:p>
            <a:pPr>
              <a:lnSpc>
                <a:spcPct val="150000"/>
              </a:lnSpc>
              <a:buNone/>
            </a:pPr>
            <a:endParaRPr lang="tr-TR" sz="2600" dirty="0" smtClean="0"/>
          </a:p>
          <a:p>
            <a:pPr>
              <a:lnSpc>
                <a:spcPct val="150000"/>
              </a:lnSpc>
              <a:buNone/>
            </a:pPr>
            <a:r>
              <a:rPr lang="tr-TR" sz="2600" dirty="0" smtClean="0"/>
              <a:t>Soruları cevaplandırdıktan hemen sonra veya her sayfanın bitiminde optik forma kodlama yapınız.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i="1" dirty="0" smtClean="0"/>
              <a:t>Sınav Sonunda ..</a:t>
            </a:r>
          </a:p>
          <a:p>
            <a:pPr>
              <a:buNone/>
            </a:pPr>
            <a:endParaRPr lang="tr-TR" dirty="0" smtClean="0"/>
          </a:p>
          <a:p>
            <a:pPr>
              <a:lnSpc>
                <a:spcPct val="150000"/>
              </a:lnSpc>
              <a:buNone/>
            </a:pPr>
            <a:r>
              <a:rPr lang="tr-TR" sz="2400" dirty="0" smtClean="0"/>
              <a:t>Süre bitiminde sınav görevlisi sınav bitti uyarısında bulunacaktır.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tr-TR" sz="2400" dirty="0" smtClean="0"/>
              <a:t>Sınav evraklarını ve kodlama bilgilerini son bir kez daha gözden geçiriniz. </a:t>
            </a:r>
          </a:p>
          <a:p>
            <a:pPr marL="514350" indent="-514350">
              <a:lnSpc>
                <a:spcPct val="150000"/>
              </a:lnSpc>
            </a:pPr>
            <a:r>
              <a:rPr lang="tr-TR" sz="2400" dirty="0" smtClean="0"/>
              <a:t>Cevap kağıdınızı,</a:t>
            </a:r>
          </a:p>
          <a:p>
            <a:pPr marL="514350" indent="-514350">
              <a:lnSpc>
                <a:spcPct val="150000"/>
              </a:lnSpc>
            </a:pPr>
            <a:r>
              <a:rPr lang="tr-TR" sz="2400" dirty="0" smtClean="0"/>
              <a:t>Soru kitapçığınızı</a:t>
            </a:r>
          </a:p>
          <a:p>
            <a:pPr marL="514350" indent="-514350">
              <a:lnSpc>
                <a:spcPct val="150000"/>
              </a:lnSpc>
            </a:pPr>
            <a:r>
              <a:rPr lang="tr-TR" sz="2400" dirty="0" smtClean="0"/>
              <a:t>Resimli sınava giriş belgenizi eksiksiz teslim ediniz</a:t>
            </a:r>
          </a:p>
          <a:p>
            <a:pPr marL="514350" indent="-514350">
              <a:lnSpc>
                <a:spcPct val="150000"/>
              </a:lnSpc>
            </a:pP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tr-TR" dirty="0" smtClean="0"/>
          </a:p>
          <a:p>
            <a:pPr algn="ctr">
              <a:lnSpc>
                <a:spcPct val="150000"/>
              </a:lnSpc>
              <a:buNone/>
            </a:pPr>
            <a:r>
              <a:rPr lang="tr-TR" dirty="0" smtClean="0"/>
              <a:t>HEPİNİZE SINAVDA BAŞARILAR DİLİYORUM.</a:t>
            </a:r>
          </a:p>
          <a:p>
            <a:pPr algn="ctr">
              <a:lnSpc>
                <a:spcPct val="150000"/>
              </a:lnSpc>
              <a:buNone/>
            </a:pPr>
            <a:endParaRPr lang="tr-TR" dirty="0" smtClean="0"/>
          </a:p>
          <a:p>
            <a:pPr algn="ctr">
              <a:lnSpc>
                <a:spcPct val="150000"/>
              </a:lnSpc>
              <a:buNone/>
            </a:pPr>
            <a:r>
              <a:rPr lang="tr-TR" sz="3000" dirty="0" smtClean="0"/>
              <a:t>UMARIM ÇOK MUTLU OLACAĞINIZ BİR MESLEK SEÇİMİ İLE HAYALLERİNİZE KAVUŞURSUNUZ.</a:t>
            </a:r>
          </a:p>
          <a:p>
            <a:pPr algn="ctr">
              <a:lnSpc>
                <a:spcPct val="150000"/>
              </a:lnSpc>
              <a:buNone/>
            </a:pPr>
            <a:r>
              <a:rPr lang="tr-TR" sz="3000" dirty="0" smtClean="0"/>
              <a:t>TÜM İYİ DİLEKLERİM SİZLERLE …</a:t>
            </a:r>
            <a:endParaRPr lang="tr-TR" sz="3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7772400" cy="794519"/>
          </a:xfrm>
        </p:spPr>
        <p:txBody>
          <a:bodyPr>
            <a:normAutofit/>
          </a:bodyPr>
          <a:lstStyle/>
          <a:p>
            <a:pPr algn="l"/>
            <a:r>
              <a:rPr lang="tr-TR" sz="3000" i="1" dirty="0" smtClean="0"/>
              <a:t>Ders Çalışırken ..</a:t>
            </a:r>
            <a:endParaRPr lang="tr-TR" sz="3000" i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7704856" cy="49685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>
                <a:solidFill>
                  <a:schemeClr val="tx1"/>
                </a:solidFill>
              </a:rPr>
              <a:t>Yeni konulara çalışmayı zamanla azaltınız.</a:t>
            </a:r>
          </a:p>
          <a:p>
            <a:pPr algn="just">
              <a:lnSpc>
                <a:spcPct val="150000"/>
              </a:lnSpc>
            </a:pPr>
            <a:endParaRPr lang="tr-TR" sz="24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tr-TR" sz="2400" dirty="0" smtClean="0">
                <a:solidFill>
                  <a:schemeClr val="tx1"/>
                </a:solidFill>
              </a:rPr>
              <a:t>Unutulan konularla ilgili genel tekrarlar yapınız.</a:t>
            </a:r>
          </a:p>
          <a:p>
            <a:pPr algn="just">
              <a:lnSpc>
                <a:spcPct val="150000"/>
              </a:lnSpc>
            </a:pPr>
            <a:endParaRPr lang="tr-TR" sz="24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tr-TR" sz="2400" dirty="0" smtClean="0">
                <a:solidFill>
                  <a:schemeClr val="tx1"/>
                </a:solidFill>
              </a:rPr>
              <a:t>Önceki yıllara ait sınav sorularının çıktığı konulara ağırlık veriniz.</a:t>
            </a:r>
          </a:p>
          <a:p>
            <a:pPr algn="just">
              <a:lnSpc>
                <a:spcPct val="150000"/>
              </a:lnSpc>
            </a:pPr>
            <a:endParaRPr lang="tr-TR" sz="24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tr-TR" sz="2400" dirty="0" smtClean="0">
                <a:solidFill>
                  <a:schemeClr val="tx1"/>
                </a:solidFill>
              </a:rPr>
              <a:t>Alanınızda yer alan ders ve sorulara öncelik veriniz</a:t>
            </a:r>
          </a:p>
          <a:p>
            <a:pPr algn="l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6336704"/>
          </a:xfrm>
          <a:blipFill dpi="0" rotWithShape="1">
            <a:blip r:embed="rId2" cstate="print">
              <a:alphaModFix amt="71000"/>
            </a:blip>
            <a:srcRect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dirty="0" smtClean="0"/>
              <a:t>           Konuya daha az test çözümüne ise daha fazla zaman ayırınız.</a:t>
            </a: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           Ders başarınız ile ilgili motivasyon bozucu olumsuz düşüncelerden uzak durmaya çalışınız.</a:t>
            </a: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          Genel tekrar testlerine ağırlık veriniz.</a:t>
            </a: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           Günde en az bir </a:t>
            </a:r>
            <a:r>
              <a:rPr lang="tr-TR" sz="2400" dirty="0" err="1" smtClean="0"/>
              <a:t>yks</a:t>
            </a:r>
            <a:r>
              <a:rPr lang="tr-TR" sz="2400" dirty="0" smtClean="0"/>
              <a:t> denemesi uygulayınız. Bunu da sınav süresine uygun tek oturumda tamamlayınız.</a:t>
            </a:r>
          </a:p>
          <a:p>
            <a:pPr>
              <a:buNone/>
            </a:pPr>
            <a:endParaRPr lang="tr-TR" sz="2400" dirty="0" smtClean="0"/>
          </a:p>
          <a:p>
            <a:pPr algn="just">
              <a:lnSpc>
                <a:spcPct val="150000"/>
              </a:lnSpc>
              <a:buNone/>
            </a:pPr>
            <a:r>
              <a:rPr lang="tr-TR" sz="2400" dirty="0" smtClean="0"/>
              <a:t>          Yanlış cevaplandırdığınız veya boş bıraktığınız soruların ait olduğu konulara geri dönüş yaparak hatalarınızı tespit ediniz . Konuyu kısaca tekrar ediniz.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836712"/>
            <a:ext cx="8424936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dirty="0" smtClean="0"/>
              <a:t> Alanınıza katkısı yüksek olan derslerle ilgili testlere ve genel tekrarlara ağırlık veriniz.</a:t>
            </a: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Süre kullanımına dikkat ediniz. </a:t>
            </a: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Hatalı okuma , yanlış anlama ve acelecilik gibi test çözümünü olumsuz etkileyen alışkanlıklarınızı düzeltiniz.</a:t>
            </a: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Sınava iki gün kala test çözmeyi bırakınız .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476672"/>
            <a:ext cx="8496944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3000" i="1" dirty="0" smtClean="0"/>
              <a:t>Biyolojik Saat ve Diğer Konular..</a:t>
            </a:r>
          </a:p>
          <a:p>
            <a:pPr>
              <a:buNone/>
            </a:pPr>
            <a:endParaRPr lang="tr-TR" sz="3000" i="1" dirty="0" smtClean="0"/>
          </a:p>
          <a:p>
            <a:pPr algn="just">
              <a:lnSpc>
                <a:spcPct val="150000"/>
              </a:lnSpc>
              <a:buNone/>
            </a:pPr>
            <a:r>
              <a:rPr lang="tr-TR" sz="2400" dirty="0" smtClean="0"/>
              <a:t>En verimli uyku saati dilimi 23.00 ile 03.00 arasıdır. Ne kadar uyuduğunuz önemli ama hangi zaman aralığında uyuduğunuz da önemli.6 – 7 saatlik uyku yeterlidir.</a:t>
            </a:r>
          </a:p>
          <a:p>
            <a:pPr algn="just">
              <a:lnSpc>
                <a:spcPct val="150000"/>
              </a:lnSpc>
              <a:buNone/>
            </a:pPr>
            <a:r>
              <a:rPr lang="tr-TR" sz="2400" dirty="0" smtClean="0"/>
              <a:t>Düzenli olarak kahvaltınızı yapın.</a:t>
            </a:r>
          </a:p>
          <a:p>
            <a:pPr algn="just">
              <a:lnSpc>
                <a:spcPct val="150000"/>
              </a:lnSpc>
              <a:buNone/>
            </a:pPr>
            <a:endParaRPr lang="tr-TR" sz="2400" dirty="0" smtClean="0"/>
          </a:p>
          <a:p>
            <a:pPr algn="just">
              <a:lnSpc>
                <a:spcPct val="150000"/>
              </a:lnSpc>
              <a:buNone/>
            </a:pPr>
            <a:r>
              <a:rPr lang="tr-TR" sz="2400" dirty="0" smtClean="0"/>
              <a:t>Ders molalarında küçük egzersizler yapabilirsiniz.</a:t>
            </a:r>
          </a:p>
          <a:p>
            <a:pPr algn="just">
              <a:lnSpc>
                <a:spcPct val="150000"/>
              </a:lnSpc>
              <a:buNone/>
            </a:pPr>
            <a:endParaRPr lang="tr-TR" sz="2400" dirty="0" smtClean="0"/>
          </a:p>
          <a:p>
            <a:pPr algn="just">
              <a:lnSpc>
                <a:spcPct val="150000"/>
              </a:lnSpc>
              <a:buNone/>
            </a:pPr>
            <a:r>
              <a:rPr lang="tr-TR" sz="2400" dirty="0" smtClean="0"/>
              <a:t>Olumlu düşüncelerle motivasyonunuzu arttırınız.</a:t>
            </a: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5649491"/>
          </a:xfrm>
        </p:spPr>
        <p:txBody>
          <a:bodyPr/>
          <a:lstStyle/>
          <a:p>
            <a:pPr>
              <a:buNone/>
            </a:pPr>
            <a:r>
              <a:rPr lang="tr-TR" sz="3000" i="1" dirty="0" smtClean="0"/>
              <a:t>Sınav Günü ..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sz="2400" dirty="0" smtClean="0"/>
              <a:t>Kahvaltınızı mutlaka yapınız.</a:t>
            </a: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Yanınızda </a:t>
            </a:r>
            <a:r>
              <a:rPr lang="tr-TR" sz="2400" dirty="0" err="1" smtClean="0"/>
              <a:t>muhakka</a:t>
            </a:r>
            <a:r>
              <a:rPr lang="tr-TR" sz="2400" dirty="0" smtClean="0"/>
              <a:t> bir kişi ile gidiniz</a:t>
            </a: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Kimlik kartı, sınav giriş belgesi ve suyunuzu yanınıza alınız.</a:t>
            </a: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Sınav binasına en az 45 </a:t>
            </a:r>
            <a:r>
              <a:rPr lang="tr-TR" sz="2400" dirty="0" err="1" smtClean="0"/>
              <a:t>dk</a:t>
            </a:r>
            <a:r>
              <a:rPr lang="tr-TR" sz="2400" dirty="0" smtClean="0"/>
              <a:t> önce gidiniz.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692696"/>
            <a:ext cx="8363272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3000" dirty="0" smtClean="0"/>
              <a:t>Sınava Başlarken ..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sz="2400" dirty="0" smtClean="0"/>
              <a:t>Sınav salonunda kendiniz için ayrılan yere oturunuz. </a:t>
            </a: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Salon görevlilerinin talimatını dinleyiniz ve sınav kurallarına uyunuz.</a:t>
            </a: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Kitapçık Kodunu cevap kağıdına kodlamayı unutmayınız.</a:t>
            </a: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Nefes egzersizleri  …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404664"/>
            <a:ext cx="8686800" cy="6192688"/>
          </a:xfrm>
        </p:spPr>
        <p:txBody>
          <a:bodyPr/>
          <a:lstStyle/>
          <a:p>
            <a:pPr>
              <a:buNone/>
            </a:pPr>
            <a:r>
              <a:rPr lang="tr-TR" sz="3000" i="1" dirty="0" smtClean="0"/>
              <a:t>Sınav anında ..</a:t>
            </a:r>
          </a:p>
          <a:p>
            <a:pPr>
              <a:buNone/>
            </a:pPr>
            <a:endParaRPr lang="tr-TR" sz="3000" dirty="0" smtClean="0"/>
          </a:p>
          <a:p>
            <a:pPr>
              <a:buNone/>
            </a:pPr>
            <a:r>
              <a:rPr lang="tr-TR" sz="2400" dirty="0" smtClean="0"/>
              <a:t>Sınava alanınızda en iyi olduğunuzu düşündüğünüz alandan başlayınız. </a:t>
            </a: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Sorulara ve o soruların ait olduğu derslere önyargılı yaklaşmayınız.</a:t>
            </a:r>
          </a:p>
          <a:p>
            <a:pPr>
              <a:buNone/>
            </a:pPr>
            <a:endParaRPr lang="tr-TR" sz="2400" dirty="0" smtClean="0"/>
          </a:p>
          <a:p>
            <a:pPr>
              <a:lnSpc>
                <a:spcPct val="150000"/>
              </a:lnSpc>
              <a:buNone/>
            </a:pPr>
            <a:r>
              <a:rPr lang="tr-TR" sz="2400" dirty="0" smtClean="0"/>
              <a:t>Takıldığınız sorulara hunharca zaman ayırıp zamanınızı öldürmeyiniz iki üç okuma sonrası hala tereddüt içindeyseniz  tüm soruları gördükten sonra zaman kalırsa dönebilirsiniz.</a:t>
            </a:r>
          </a:p>
          <a:p>
            <a:pPr>
              <a:buNone/>
            </a:pP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80728"/>
            <a:ext cx="8363272" cy="514543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tr-TR" sz="2400" dirty="0" smtClean="0"/>
              <a:t>Nefes egzersizlerini sınav anında da unutmuyoruz . Bir dersten diğer derse geçerken bir iki dakikalık mola verebilirsiniz.</a:t>
            </a:r>
          </a:p>
          <a:p>
            <a:pPr>
              <a:lnSpc>
                <a:spcPct val="150000"/>
              </a:lnSpc>
              <a:buNone/>
            </a:pPr>
            <a:endParaRPr lang="tr-TR" sz="2400" dirty="0" smtClean="0"/>
          </a:p>
          <a:p>
            <a:pPr>
              <a:lnSpc>
                <a:spcPct val="150000"/>
              </a:lnSpc>
              <a:buNone/>
            </a:pPr>
            <a:r>
              <a:rPr lang="tr-TR" sz="2400" dirty="0" smtClean="0"/>
              <a:t>Sınavın ilk dakikaları heyecanın şiddetli , kaygının yüksek , motivasyonun düşük olduğu zaman dilimidir. Heyecanın ve kaygının sınav boyunca devam edeceğine dair olumsuz düşünce geliştirmeyiniz. 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523</Words>
  <Application>Microsoft Office PowerPoint</Application>
  <PresentationFormat>Ekran Gösterisi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2021 YKS ‘ye İlişkin Son Taktikler </vt:lpstr>
      <vt:lpstr>Ders Çalışırken ..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sultan karaman</dc:creator>
  <cp:lastModifiedBy>sultan karaman</cp:lastModifiedBy>
  <cp:revision>8</cp:revision>
  <dcterms:created xsi:type="dcterms:W3CDTF">2021-06-16T18:11:06Z</dcterms:created>
  <dcterms:modified xsi:type="dcterms:W3CDTF">2021-06-17T11:41:49Z</dcterms:modified>
</cp:coreProperties>
</file>